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7" r:id="rId4"/>
    <p:sldId id="290" r:id="rId5"/>
    <p:sldId id="291" r:id="rId6"/>
    <p:sldId id="304" r:id="rId7"/>
    <p:sldId id="305" r:id="rId8"/>
    <p:sldId id="306" r:id="rId9"/>
    <p:sldId id="307" r:id="rId10"/>
    <p:sldId id="288" r:id="rId11"/>
    <p:sldId id="298" r:id="rId12"/>
    <p:sldId id="299" r:id="rId13"/>
    <p:sldId id="300" r:id="rId14"/>
    <p:sldId id="303" r:id="rId15"/>
    <p:sldId id="302" r:id="rId16"/>
    <p:sldId id="301" r:id="rId17"/>
    <p:sldId id="297" r:id="rId18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4415"/>
  </p:normalViewPr>
  <p:slideViewPr>
    <p:cSldViewPr snapToGrid="0" snapToObjects="1">
      <p:cViewPr varScale="1">
        <p:scale>
          <a:sx n="70" d="100"/>
          <a:sy n="70" d="100"/>
        </p:scale>
        <p:origin x="16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F7CCA-4298-D949-A0E6-B16FD674B939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04DFB3-1416-2B44-B8B5-8B10615C07B7}">
      <dgm:prSet/>
      <dgm:spPr/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Regional Database</a:t>
          </a:r>
        </a:p>
      </dgm:t>
    </dgm:pt>
    <dgm:pt modelId="{D753F483-5312-714B-9AF6-0A9C2460E5ED}" type="parTrans" cxnId="{AFCF0310-3C9B-D54E-93D2-5FD805DC5488}">
      <dgm:prSet/>
      <dgm:spPr/>
      <dgm:t>
        <a:bodyPr/>
        <a:lstStyle/>
        <a:p>
          <a:endParaRPr lang="en-US"/>
        </a:p>
      </dgm:t>
    </dgm:pt>
    <dgm:pt modelId="{06B9C311-BC9A-E64B-B710-5DA8BC6F32F4}" type="sibTrans" cxnId="{AFCF0310-3C9B-D54E-93D2-5FD805DC5488}">
      <dgm:prSet/>
      <dgm:spPr/>
      <dgm:t>
        <a:bodyPr/>
        <a:lstStyle/>
        <a:p>
          <a:endParaRPr lang="en-US"/>
        </a:p>
      </dgm:t>
    </dgm:pt>
    <dgm:pt modelId="{E04A7352-3D67-E248-944F-BE0E29712AB4}">
      <dgm:prSet/>
      <dgm:spPr/>
      <dgm:t>
        <a:bodyPr/>
        <a:lstStyle/>
        <a:p>
          <a:pPr rtl="0"/>
          <a:r>
            <a:rPr lang="en-US" dirty="0"/>
            <a:t>Priority models</a:t>
          </a:r>
        </a:p>
      </dgm:t>
    </dgm:pt>
    <dgm:pt modelId="{8BADDE24-9467-2F45-8E9C-82D2F75156B9}" type="parTrans" cxnId="{271E95A9-4A33-454C-995F-9E38448D511A}">
      <dgm:prSet/>
      <dgm:spPr/>
      <dgm:t>
        <a:bodyPr/>
        <a:lstStyle/>
        <a:p>
          <a:endParaRPr lang="en-US"/>
        </a:p>
      </dgm:t>
    </dgm:pt>
    <dgm:pt modelId="{F8908D5D-5F56-4647-806B-AC90A5A989CA}" type="sibTrans" cxnId="{271E95A9-4A33-454C-995F-9E38448D511A}">
      <dgm:prSet/>
      <dgm:spPr/>
      <dgm:t>
        <a:bodyPr/>
        <a:lstStyle/>
        <a:p>
          <a:endParaRPr lang="en-US"/>
        </a:p>
      </dgm:t>
    </dgm:pt>
    <dgm:pt modelId="{C20F9BE8-68AF-44AE-83D0-F07442F89CE0}">
      <dgm:prSet/>
      <dgm:spPr/>
      <dgm:t>
        <a:bodyPr/>
        <a:lstStyle/>
        <a:p>
          <a:pPr rtl="0"/>
          <a:r>
            <a:rPr lang="en-US" dirty="0" err="1"/>
            <a:t>Vizualization</a:t>
          </a:r>
          <a:endParaRPr lang="en-US" dirty="0"/>
        </a:p>
      </dgm:t>
    </dgm:pt>
    <dgm:pt modelId="{7349DA6B-9EE3-4147-9646-6AA1C77A6980}" type="parTrans" cxnId="{EE9B6DA5-50E1-432A-884D-16F995B171D4}">
      <dgm:prSet/>
      <dgm:spPr/>
      <dgm:t>
        <a:bodyPr/>
        <a:lstStyle/>
        <a:p>
          <a:endParaRPr lang="en-GB"/>
        </a:p>
      </dgm:t>
    </dgm:pt>
    <dgm:pt modelId="{49177D24-DC67-47B4-BCBA-98A5D777FA45}" type="sibTrans" cxnId="{EE9B6DA5-50E1-432A-884D-16F995B171D4}">
      <dgm:prSet/>
      <dgm:spPr/>
      <dgm:t>
        <a:bodyPr/>
        <a:lstStyle/>
        <a:p>
          <a:endParaRPr lang="en-GB"/>
        </a:p>
      </dgm:t>
    </dgm:pt>
    <dgm:pt modelId="{3FEF87E1-BBBD-214C-AB0D-EFCD50A3A7BE}" type="pres">
      <dgm:prSet presAssocID="{294F7CCA-4298-D949-A0E6-B16FD674B9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5ED691-0FDC-394A-9BFA-9067A5554631}" type="pres">
      <dgm:prSet presAssocID="{7804DFB3-1416-2B44-B8B5-8B10615C07B7}" presName="parentLin" presStyleCnt="0"/>
      <dgm:spPr/>
    </dgm:pt>
    <dgm:pt modelId="{BE5E0496-A3B6-1F40-B4B5-965BAE8978F5}" type="pres">
      <dgm:prSet presAssocID="{7804DFB3-1416-2B44-B8B5-8B10615C07B7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2842AD98-A899-B742-B90B-CE7B5580DA75}" type="pres">
      <dgm:prSet presAssocID="{7804DFB3-1416-2B44-B8B5-8B10615C07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748767-8589-3344-B185-E609E51A9217}" type="pres">
      <dgm:prSet presAssocID="{7804DFB3-1416-2B44-B8B5-8B10615C07B7}" presName="negativeSpace" presStyleCnt="0"/>
      <dgm:spPr/>
    </dgm:pt>
    <dgm:pt modelId="{86BD9AE8-2E49-DC4B-9205-812F2B9E4E6A}" type="pres">
      <dgm:prSet presAssocID="{7804DFB3-1416-2B44-B8B5-8B10615C07B7}" presName="childText" presStyleLbl="conFgAcc1" presStyleIdx="0" presStyleCnt="3" custScaleX="94678">
        <dgm:presLayoutVars>
          <dgm:bulletEnabled val="1"/>
        </dgm:presLayoutVars>
      </dgm:prSet>
      <dgm:spPr/>
    </dgm:pt>
    <dgm:pt modelId="{172A5413-6129-C34F-9971-3EF28B45C394}" type="pres">
      <dgm:prSet presAssocID="{06B9C311-BC9A-E64B-B710-5DA8BC6F32F4}" presName="spaceBetweenRectangles" presStyleCnt="0"/>
      <dgm:spPr/>
    </dgm:pt>
    <dgm:pt modelId="{9C3C604F-7AD4-254F-A319-8E8758BCD3C6}" type="pres">
      <dgm:prSet presAssocID="{E04A7352-3D67-E248-944F-BE0E29712AB4}" presName="parentLin" presStyleCnt="0"/>
      <dgm:spPr/>
    </dgm:pt>
    <dgm:pt modelId="{CC21EA05-C483-F64B-828D-E2D6174DCCFD}" type="pres">
      <dgm:prSet presAssocID="{E04A7352-3D67-E248-944F-BE0E29712AB4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E0AC0030-838D-6F44-A3B4-6AC4325E4E4B}" type="pres">
      <dgm:prSet presAssocID="{E04A7352-3D67-E248-944F-BE0E29712A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C174DC-2F65-404D-ACB2-4115656E012A}" type="pres">
      <dgm:prSet presAssocID="{E04A7352-3D67-E248-944F-BE0E29712AB4}" presName="negativeSpace" presStyleCnt="0"/>
      <dgm:spPr/>
    </dgm:pt>
    <dgm:pt modelId="{03BFF2A6-F1EF-8645-8CF4-CE6E4437CB96}" type="pres">
      <dgm:prSet presAssocID="{E04A7352-3D67-E248-944F-BE0E29712AB4}" presName="childText" presStyleLbl="conFgAcc1" presStyleIdx="1" presStyleCnt="3" custScaleX="94966">
        <dgm:presLayoutVars>
          <dgm:bulletEnabled val="1"/>
        </dgm:presLayoutVars>
      </dgm:prSet>
      <dgm:spPr/>
    </dgm:pt>
    <dgm:pt modelId="{B7765401-46CB-4571-9CE6-F2D6A421CC57}" type="pres">
      <dgm:prSet presAssocID="{F8908D5D-5F56-4647-806B-AC90A5A989CA}" presName="spaceBetweenRectangles" presStyleCnt="0"/>
      <dgm:spPr/>
    </dgm:pt>
    <dgm:pt modelId="{2BC7B39C-A392-4D50-B349-C9FE30F1E92B}" type="pres">
      <dgm:prSet presAssocID="{C20F9BE8-68AF-44AE-83D0-F07442F89CE0}" presName="parentLin" presStyleCnt="0"/>
      <dgm:spPr/>
    </dgm:pt>
    <dgm:pt modelId="{C99B25D9-CFB5-4F81-9DBC-7291620CF510}" type="pres">
      <dgm:prSet presAssocID="{C20F9BE8-68AF-44AE-83D0-F07442F89CE0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32038114-EDF7-4916-BCE3-DD12CA968019}" type="pres">
      <dgm:prSet presAssocID="{C20F9BE8-68AF-44AE-83D0-F07442F89C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AACD50-93AF-4843-8796-B1A933F40F12}" type="pres">
      <dgm:prSet presAssocID="{C20F9BE8-68AF-44AE-83D0-F07442F89CE0}" presName="negativeSpace" presStyleCnt="0"/>
      <dgm:spPr/>
    </dgm:pt>
    <dgm:pt modelId="{0B115CDA-84CD-4AAA-88EB-9C961DEBEA72}" type="pres">
      <dgm:prSet presAssocID="{C20F9BE8-68AF-44AE-83D0-F07442F89C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C9E65B-443D-8845-8FEE-118535F06334}" type="presOf" srcId="{7804DFB3-1416-2B44-B8B5-8B10615C07B7}" destId="{2842AD98-A899-B742-B90B-CE7B5580DA75}" srcOrd="1" destOrd="0" presId="urn:microsoft.com/office/officeart/2005/8/layout/list1"/>
    <dgm:cxn modelId="{EEA42EF0-0541-074C-BF0F-D307F4D60317}" type="presOf" srcId="{294F7CCA-4298-D949-A0E6-B16FD674B939}" destId="{3FEF87E1-BBBD-214C-AB0D-EFCD50A3A7BE}" srcOrd="0" destOrd="0" presId="urn:microsoft.com/office/officeart/2005/8/layout/list1"/>
    <dgm:cxn modelId="{271E95A9-4A33-454C-995F-9E38448D511A}" srcId="{294F7CCA-4298-D949-A0E6-B16FD674B939}" destId="{E04A7352-3D67-E248-944F-BE0E29712AB4}" srcOrd="1" destOrd="0" parTransId="{8BADDE24-9467-2F45-8E9C-82D2F75156B9}" sibTransId="{F8908D5D-5F56-4647-806B-AC90A5A989CA}"/>
    <dgm:cxn modelId="{DC21EC93-6410-754A-ABF7-AD1A9EA10B28}" type="presOf" srcId="{E04A7352-3D67-E248-944F-BE0E29712AB4}" destId="{CC21EA05-C483-F64B-828D-E2D6174DCCFD}" srcOrd="0" destOrd="0" presId="urn:microsoft.com/office/officeart/2005/8/layout/list1"/>
    <dgm:cxn modelId="{52F41539-0491-41EA-942C-5121D11BACFE}" type="presOf" srcId="{C20F9BE8-68AF-44AE-83D0-F07442F89CE0}" destId="{32038114-EDF7-4916-BCE3-DD12CA968019}" srcOrd="1" destOrd="0" presId="urn:microsoft.com/office/officeart/2005/8/layout/list1"/>
    <dgm:cxn modelId="{97A28079-56ED-4D5C-8450-96F4531D5B86}" type="presOf" srcId="{C20F9BE8-68AF-44AE-83D0-F07442F89CE0}" destId="{C99B25D9-CFB5-4F81-9DBC-7291620CF510}" srcOrd="0" destOrd="0" presId="urn:microsoft.com/office/officeart/2005/8/layout/list1"/>
    <dgm:cxn modelId="{171BDE81-EE85-E840-9F50-2925A395FEB4}" type="presOf" srcId="{E04A7352-3D67-E248-944F-BE0E29712AB4}" destId="{E0AC0030-838D-6F44-A3B4-6AC4325E4E4B}" srcOrd="1" destOrd="0" presId="urn:microsoft.com/office/officeart/2005/8/layout/list1"/>
    <dgm:cxn modelId="{EE9B6DA5-50E1-432A-884D-16F995B171D4}" srcId="{294F7CCA-4298-D949-A0E6-B16FD674B939}" destId="{C20F9BE8-68AF-44AE-83D0-F07442F89CE0}" srcOrd="2" destOrd="0" parTransId="{7349DA6B-9EE3-4147-9646-6AA1C77A6980}" sibTransId="{49177D24-DC67-47B4-BCBA-98A5D777FA45}"/>
    <dgm:cxn modelId="{AFCF0310-3C9B-D54E-93D2-5FD805DC5488}" srcId="{294F7CCA-4298-D949-A0E6-B16FD674B939}" destId="{7804DFB3-1416-2B44-B8B5-8B10615C07B7}" srcOrd="0" destOrd="0" parTransId="{D753F483-5312-714B-9AF6-0A9C2460E5ED}" sibTransId="{06B9C311-BC9A-E64B-B710-5DA8BC6F32F4}"/>
    <dgm:cxn modelId="{0723CBEA-8292-3B43-B25C-5D0DB0A8D5F0}" type="presOf" srcId="{7804DFB3-1416-2B44-B8B5-8B10615C07B7}" destId="{BE5E0496-A3B6-1F40-B4B5-965BAE8978F5}" srcOrd="0" destOrd="0" presId="urn:microsoft.com/office/officeart/2005/8/layout/list1"/>
    <dgm:cxn modelId="{E4DC5591-3A06-DE47-9835-4523DBFA1AC6}" type="presParOf" srcId="{3FEF87E1-BBBD-214C-AB0D-EFCD50A3A7BE}" destId="{345ED691-0FDC-394A-9BFA-9067A5554631}" srcOrd="0" destOrd="0" presId="urn:microsoft.com/office/officeart/2005/8/layout/list1"/>
    <dgm:cxn modelId="{5A75E30B-B9B1-5743-9107-3C1F4A3A57BE}" type="presParOf" srcId="{345ED691-0FDC-394A-9BFA-9067A5554631}" destId="{BE5E0496-A3B6-1F40-B4B5-965BAE8978F5}" srcOrd="0" destOrd="0" presId="urn:microsoft.com/office/officeart/2005/8/layout/list1"/>
    <dgm:cxn modelId="{A7665F68-F6C2-8447-A910-0C2AADF1A913}" type="presParOf" srcId="{345ED691-0FDC-394A-9BFA-9067A5554631}" destId="{2842AD98-A899-B742-B90B-CE7B5580DA75}" srcOrd="1" destOrd="0" presId="urn:microsoft.com/office/officeart/2005/8/layout/list1"/>
    <dgm:cxn modelId="{62850085-A0DE-9C40-9463-E41259475C1A}" type="presParOf" srcId="{3FEF87E1-BBBD-214C-AB0D-EFCD50A3A7BE}" destId="{E3748767-8589-3344-B185-E609E51A9217}" srcOrd="1" destOrd="0" presId="urn:microsoft.com/office/officeart/2005/8/layout/list1"/>
    <dgm:cxn modelId="{05338C91-ECC7-D644-A9A0-04F87F39F9F7}" type="presParOf" srcId="{3FEF87E1-BBBD-214C-AB0D-EFCD50A3A7BE}" destId="{86BD9AE8-2E49-DC4B-9205-812F2B9E4E6A}" srcOrd="2" destOrd="0" presId="urn:microsoft.com/office/officeart/2005/8/layout/list1"/>
    <dgm:cxn modelId="{EDF5CEBE-81BA-DA4F-AA35-6FFBEC13B8D6}" type="presParOf" srcId="{3FEF87E1-BBBD-214C-AB0D-EFCD50A3A7BE}" destId="{172A5413-6129-C34F-9971-3EF28B45C394}" srcOrd="3" destOrd="0" presId="urn:microsoft.com/office/officeart/2005/8/layout/list1"/>
    <dgm:cxn modelId="{00E8261B-8C83-8F4E-93EC-C51B94525AB4}" type="presParOf" srcId="{3FEF87E1-BBBD-214C-AB0D-EFCD50A3A7BE}" destId="{9C3C604F-7AD4-254F-A319-8E8758BCD3C6}" srcOrd="4" destOrd="0" presId="urn:microsoft.com/office/officeart/2005/8/layout/list1"/>
    <dgm:cxn modelId="{D783363C-8A12-A741-8E90-BA47921327FF}" type="presParOf" srcId="{9C3C604F-7AD4-254F-A319-8E8758BCD3C6}" destId="{CC21EA05-C483-F64B-828D-E2D6174DCCFD}" srcOrd="0" destOrd="0" presId="urn:microsoft.com/office/officeart/2005/8/layout/list1"/>
    <dgm:cxn modelId="{5083E563-14A6-BC40-A7E7-29147406BFAF}" type="presParOf" srcId="{9C3C604F-7AD4-254F-A319-8E8758BCD3C6}" destId="{E0AC0030-838D-6F44-A3B4-6AC4325E4E4B}" srcOrd="1" destOrd="0" presId="urn:microsoft.com/office/officeart/2005/8/layout/list1"/>
    <dgm:cxn modelId="{DB1F9ACB-FDE1-E149-80B7-626F3A8E0DDD}" type="presParOf" srcId="{3FEF87E1-BBBD-214C-AB0D-EFCD50A3A7BE}" destId="{F7C174DC-2F65-404D-ACB2-4115656E012A}" srcOrd="5" destOrd="0" presId="urn:microsoft.com/office/officeart/2005/8/layout/list1"/>
    <dgm:cxn modelId="{E541E188-6D2E-9649-8B6F-49BC96008D73}" type="presParOf" srcId="{3FEF87E1-BBBD-214C-AB0D-EFCD50A3A7BE}" destId="{03BFF2A6-F1EF-8645-8CF4-CE6E4437CB96}" srcOrd="6" destOrd="0" presId="urn:microsoft.com/office/officeart/2005/8/layout/list1"/>
    <dgm:cxn modelId="{621840D8-C096-429B-B9DA-B9557625509A}" type="presParOf" srcId="{3FEF87E1-BBBD-214C-AB0D-EFCD50A3A7BE}" destId="{B7765401-46CB-4571-9CE6-F2D6A421CC57}" srcOrd="7" destOrd="0" presId="urn:microsoft.com/office/officeart/2005/8/layout/list1"/>
    <dgm:cxn modelId="{CFE22482-DD35-4248-B4B8-DEB81A0B5ABC}" type="presParOf" srcId="{3FEF87E1-BBBD-214C-AB0D-EFCD50A3A7BE}" destId="{2BC7B39C-A392-4D50-B349-C9FE30F1E92B}" srcOrd="8" destOrd="0" presId="urn:microsoft.com/office/officeart/2005/8/layout/list1"/>
    <dgm:cxn modelId="{47E8F21C-67B0-420D-8C24-5CA09C520700}" type="presParOf" srcId="{2BC7B39C-A392-4D50-B349-C9FE30F1E92B}" destId="{C99B25D9-CFB5-4F81-9DBC-7291620CF510}" srcOrd="0" destOrd="0" presId="urn:microsoft.com/office/officeart/2005/8/layout/list1"/>
    <dgm:cxn modelId="{C446F84F-25BE-4D2A-9E53-3139CF5091D2}" type="presParOf" srcId="{2BC7B39C-A392-4D50-B349-C9FE30F1E92B}" destId="{32038114-EDF7-4916-BCE3-DD12CA968019}" srcOrd="1" destOrd="0" presId="urn:microsoft.com/office/officeart/2005/8/layout/list1"/>
    <dgm:cxn modelId="{7EF1265E-5485-4318-B096-1F28DC77998B}" type="presParOf" srcId="{3FEF87E1-BBBD-214C-AB0D-EFCD50A3A7BE}" destId="{04AACD50-93AF-4843-8796-B1A933F40F12}" srcOrd="9" destOrd="0" presId="urn:microsoft.com/office/officeart/2005/8/layout/list1"/>
    <dgm:cxn modelId="{DBBE3563-0254-4251-8F45-DE7BF705A4E5}" type="presParOf" srcId="{3FEF87E1-BBBD-214C-AB0D-EFCD50A3A7BE}" destId="{0B115CDA-84CD-4AAA-88EB-9C961DEBEA7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D9AE8-2E49-DC4B-9205-812F2B9E4E6A}">
      <dsp:nvSpPr>
        <dsp:cNvPr id="0" name=""/>
        <dsp:cNvSpPr/>
      </dsp:nvSpPr>
      <dsp:spPr>
        <a:xfrm>
          <a:off x="0" y="512930"/>
          <a:ext cx="779093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2AD98-A899-B742-B90B-CE7B5580DA75}">
      <dsp:nvSpPr>
        <dsp:cNvPr id="0" name=""/>
        <dsp:cNvSpPr/>
      </dsp:nvSpPr>
      <dsp:spPr>
        <a:xfrm>
          <a:off x="411444" y="11089"/>
          <a:ext cx="5760216" cy="1003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22" tIns="0" rIns="217722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>
              <a:solidFill>
                <a:schemeClr val="bg1"/>
              </a:solidFill>
            </a:rPr>
            <a:t>Regional Database</a:t>
          </a:r>
        </a:p>
      </dsp:txBody>
      <dsp:txXfrm>
        <a:off x="460440" y="60085"/>
        <a:ext cx="5662224" cy="905688"/>
      </dsp:txXfrm>
    </dsp:sp>
    <dsp:sp modelId="{03BFF2A6-F1EF-8645-8CF4-CE6E4437CB96}">
      <dsp:nvSpPr>
        <dsp:cNvPr id="0" name=""/>
        <dsp:cNvSpPr/>
      </dsp:nvSpPr>
      <dsp:spPr>
        <a:xfrm>
          <a:off x="0" y="2055170"/>
          <a:ext cx="78146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C0030-838D-6F44-A3B4-6AC4325E4E4B}">
      <dsp:nvSpPr>
        <dsp:cNvPr id="0" name=""/>
        <dsp:cNvSpPr/>
      </dsp:nvSpPr>
      <dsp:spPr>
        <a:xfrm>
          <a:off x="411444" y="1553330"/>
          <a:ext cx="5760216" cy="10036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22" tIns="0" rIns="217722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Priority models</a:t>
          </a:r>
        </a:p>
      </dsp:txBody>
      <dsp:txXfrm>
        <a:off x="460440" y="1602326"/>
        <a:ext cx="5662224" cy="905688"/>
      </dsp:txXfrm>
    </dsp:sp>
    <dsp:sp modelId="{0B115CDA-84CD-4AAA-88EB-9C961DEBEA72}">
      <dsp:nvSpPr>
        <dsp:cNvPr id="0" name=""/>
        <dsp:cNvSpPr/>
      </dsp:nvSpPr>
      <dsp:spPr>
        <a:xfrm>
          <a:off x="0" y="3597410"/>
          <a:ext cx="822888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38114-EDF7-4916-BCE3-DD12CA968019}">
      <dsp:nvSpPr>
        <dsp:cNvPr id="0" name=""/>
        <dsp:cNvSpPr/>
      </dsp:nvSpPr>
      <dsp:spPr>
        <a:xfrm>
          <a:off x="411444" y="3095569"/>
          <a:ext cx="5760216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22" tIns="0" rIns="217722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Vizualization</a:t>
          </a:r>
          <a:endParaRPr lang="en-US" sz="3400" kern="1200" dirty="0"/>
        </a:p>
      </dsp:txBody>
      <dsp:txXfrm>
        <a:off x="460440" y="3144565"/>
        <a:ext cx="5662224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60E9B-20A9-324C-8C46-AB745A77025C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C8F98-C2E5-2E40-A68C-71C4F32D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8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Picture 72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Pictur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/>
          <p:nvPr/>
        </p:nvPicPr>
        <p:blipFill>
          <a:blip r:embed="rId15"/>
          <a:stretch>
            <a:fillRect/>
          </a:stretch>
        </p:blipFill>
        <p:spPr>
          <a:xfrm>
            <a:off x="11880" y="6280920"/>
            <a:ext cx="825480" cy="5695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838080" y="6530400"/>
            <a:ext cx="3733200" cy="500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>
                <a:solidFill>
                  <a:srgbClr val="000000"/>
                </a:solidFill>
                <a:latin typeface="Calibri"/>
              </a:rPr>
              <a:t>BlueBRIDGE receives funding from the European Union’s Horizon 2020 research and innovation programme under grant agreement No. 675680</a:t>
            </a:r>
            <a:endParaRPr/>
          </a:p>
        </p:txBody>
      </p:sp>
      <p:sp>
        <p:nvSpPr>
          <p:cNvPr id="2" name="CustomShape 2"/>
          <p:cNvSpPr/>
          <p:nvPr/>
        </p:nvSpPr>
        <p:spPr>
          <a:xfrm>
            <a:off x="4975920" y="6503760"/>
            <a:ext cx="4167360" cy="326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2000" b="1">
                <a:solidFill>
                  <a:srgbClr val="FFFFFF"/>
                </a:solidFill>
                <a:latin typeface="Calibri"/>
              </a:rPr>
              <a:t>www.bluebridge-vres.eu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216000" y="2407680"/>
            <a:ext cx="8561880" cy="1469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rgbClr val="125E89"/>
                </a:solidFill>
                <a:latin typeface="Calibri"/>
              </a:rPr>
              <a:t>FAO Stock </a:t>
            </a:r>
            <a:r>
              <a:rPr lang="en-US" sz="4400" b="1" dirty="0" smtClean="0">
                <a:solidFill>
                  <a:srgbClr val="125E89"/>
                </a:solidFill>
                <a:latin typeface="Calibri"/>
              </a:rPr>
              <a:t>Assessment T5.1</a:t>
            </a:r>
            <a:endParaRPr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0488" y="3886200"/>
            <a:ext cx="8475968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Anton Ellenbroek, Yann Laurent,</a:t>
            </a:r>
            <a:r>
              <a:rPr kumimoji="0" lang="it-IT" sz="2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Enrico Anello - FAO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5577480" y="4736904"/>
            <a:ext cx="3200400" cy="1013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F3922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BlueBRIDGE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4°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TCom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 meeting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latin typeface="Calibri"/>
                <a:ea typeface=""/>
                <a:cs typeface=""/>
              </a:rPr>
              <a:t>07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-10 March 2017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Copenhagen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,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39223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Denmark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39223"/>
              </a:solidFill>
              <a:effectLst/>
              <a:uLnTx/>
              <a:uFillTx/>
              <a:latin typeface="Calibri"/>
              <a:ea typeface=""/>
              <a:cs typeface="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39223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377387" y="274680"/>
            <a:ext cx="7308693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0" lvl="1" algn="r"/>
            <a:r>
              <a:rPr lang="it-IT" sz="4400" dirty="0">
                <a:solidFill>
                  <a:srgbClr val="125E89"/>
                </a:solidFill>
                <a:latin typeface="Calibri"/>
              </a:rPr>
              <a:t>Everything has priority</a:t>
            </a:r>
            <a:endParaRPr dirty="0"/>
          </a:p>
        </p:txBody>
      </p:sp>
      <p:sp>
        <p:nvSpPr>
          <p:cNvPr id="10" name="CustomShape 2"/>
          <p:cNvSpPr/>
          <p:nvPr/>
        </p:nvSpPr>
        <p:spPr>
          <a:xfrm>
            <a:off x="457200" y="1600199"/>
            <a:ext cx="8358290" cy="41558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it-IT" sz="3200" dirty="0" smtClean="0">
                <a:solidFill>
                  <a:srgbClr val="125E89"/>
                </a:solidFill>
                <a:latin typeface="Calibri"/>
                <a:ea typeface="Droid Sans Fallback"/>
              </a:rPr>
              <a:t>CMSY – Support also external view</a:t>
            </a:r>
            <a:endParaRPr lang="it-IT" sz="3200" b="1" dirty="0">
              <a:solidFill>
                <a:srgbClr val="125E89"/>
              </a:solidFill>
              <a:latin typeface="Calibri"/>
              <a:ea typeface="Droid Sans Fallback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it-IT" sz="3200" dirty="0">
                <a:solidFill>
                  <a:srgbClr val="125E89"/>
                </a:solidFill>
                <a:latin typeface="Calibri"/>
                <a:ea typeface="Droid Sans Fallback"/>
              </a:rPr>
              <a:t>SS3 – in FAO (there will also e IRD; TBD)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3200" dirty="0">
                <a:solidFill>
                  <a:srgbClr val="125E89"/>
                </a:solidFill>
                <a:latin typeface="Calibri"/>
                <a:ea typeface="Droid Sans Fallback"/>
              </a:rPr>
              <a:t>FLR – Requested through EAB meeting (Osio)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3200" dirty="0">
                <a:solidFill>
                  <a:srgbClr val="125E89"/>
                </a:solidFill>
                <a:latin typeface="Calibri"/>
                <a:ea typeface="Droid Sans Fallback"/>
              </a:rPr>
              <a:t>DLM Tool - (FAO follows ICES; new person)</a:t>
            </a:r>
          </a:p>
        </p:txBody>
      </p:sp>
    </p:spTree>
    <p:extLst>
      <p:ext uri="{BB962C8B-B14F-4D97-AF65-F5344CB8AC3E}">
        <p14:creationId xmlns:p14="http://schemas.microsoft.com/office/powerpoint/2010/main" val="328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2133720" y="274680"/>
            <a:ext cx="6552360" cy="1142280"/>
          </a:xfrm>
          <a:prstGeom prst="rect">
            <a:avLst/>
          </a:prstGeom>
          <a:noFill/>
          <a:ln>
            <a:noFill/>
          </a:ln>
        </p:spPr>
      </p:sp>
      <p:sp>
        <p:nvSpPr>
          <p:cNvPr id="17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1723292" y="3297114"/>
            <a:ext cx="6072555" cy="4247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err="1">
                <a:solidFill>
                  <a:schemeClr val="bg1"/>
                </a:solidFill>
              </a:rPr>
              <a:t>Vizualize</a:t>
            </a:r>
            <a:r>
              <a:rPr lang="en-US" sz="2400" dirty="0">
                <a:solidFill>
                  <a:schemeClr val="bg1"/>
                </a:solidFill>
              </a:rPr>
              <a:t> output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6432" y="4000293"/>
            <a:ext cx="64594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 To present data in embeddable </a:t>
            </a:r>
            <a:r>
              <a:rPr lang="en-US" sz="2000" u="sng" dirty="0">
                <a:solidFill>
                  <a:srgbClr val="125E89"/>
                </a:solidFill>
                <a:latin typeface="Calibri"/>
                <a:ea typeface="Droid Sans Fallback"/>
              </a:rPr>
              <a:t>web portlets</a:t>
            </a: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 to share D4Science content as wide and far as possible 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This is asked by the communities to get “something” in return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IRD and </a:t>
            </a:r>
            <a:r>
              <a:rPr lang="en-US" sz="2000" dirty="0" err="1">
                <a:solidFill>
                  <a:srgbClr val="125E89"/>
                </a:solidFill>
                <a:latin typeface="Calibri"/>
                <a:ea typeface="Droid Sans Fallback"/>
              </a:rPr>
              <a:t>Fao</a:t>
            </a: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 are developing </a:t>
            </a:r>
            <a:r>
              <a:rPr lang="en-US" sz="2000" dirty="0" err="1">
                <a:solidFill>
                  <a:srgbClr val="125E89"/>
                </a:solidFill>
                <a:latin typeface="Calibri"/>
                <a:ea typeface="Droid Sans Fallback"/>
              </a:rPr>
              <a:t>OpenCPU</a:t>
            </a: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 based viewers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6291308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377387" y="274680"/>
            <a:ext cx="7308693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0" lvl="1" algn="r"/>
            <a:r>
              <a:rPr lang="it-IT" sz="4400" dirty="0">
                <a:solidFill>
                  <a:srgbClr val="125E89"/>
                </a:solidFill>
                <a:latin typeface="Calibri"/>
              </a:rPr>
              <a:t>Vizualization</a:t>
            </a:r>
            <a:endParaRPr dirty="0"/>
          </a:p>
        </p:txBody>
      </p:sp>
      <p:sp>
        <p:nvSpPr>
          <p:cNvPr id="10" name="CustomShape 2"/>
          <p:cNvSpPr/>
          <p:nvPr/>
        </p:nvSpPr>
        <p:spPr>
          <a:xfrm>
            <a:off x="457200" y="1600199"/>
            <a:ext cx="8358290" cy="41558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3200" dirty="0">
                <a:solidFill>
                  <a:srgbClr val="125E89"/>
                </a:solidFill>
                <a:latin typeface="Calibri"/>
                <a:ea typeface="Droid Sans Fallback"/>
              </a:rPr>
              <a:t> </a:t>
            </a:r>
            <a:r>
              <a:rPr lang="it-IT" sz="3200" dirty="0" smtClean="0">
                <a:solidFill>
                  <a:srgbClr val="125E89"/>
                </a:solidFill>
                <a:latin typeface="Calibri"/>
                <a:ea typeface="Droid Sans Fallback"/>
              </a:rPr>
              <a:t>CMSY R-Notebooks</a:t>
            </a:r>
            <a:endParaRPr lang="it-IT" sz="3200" dirty="0">
              <a:solidFill>
                <a:srgbClr val="125E89"/>
              </a:solidFill>
              <a:latin typeface="Calibri"/>
              <a:ea typeface="Droid Sans Fallback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it-IT" sz="3200" b="1" dirty="0" smtClean="0">
                <a:solidFill>
                  <a:srgbClr val="125E89"/>
                </a:solidFill>
                <a:latin typeface="Calibri"/>
                <a:ea typeface="Droid Sans Fallback"/>
              </a:rPr>
              <a:t>OpenCPU</a:t>
            </a:r>
            <a:endParaRPr lang="it-IT" sz="3200" b="1" dirty="0">
              <a:solidFill>
                <a:srgbClr val="125E89"/>
              </a:solidFill>
              <a:latin typeface="Calibri"/>
              <a:ea typeface="Droid Sans Fallback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it-IT" sz="3200" b="1" dirty="0">
                <a:solidFill>
                  <a:srgbClr val="125E89"/>
                </a:solidFill>
                <a:latin typeface="Calibri"/>
                <a:ea typeface="Droid Sans Fallback"/>
              </a:rPr>
              <a:t>Webviewer</a:t>
            </a:r>
          </a:p>
        </p:txBody>
      </p:sp>
    </p:spTree>
    <p:extLst>
      <p:ext uri="{BB962C8B-B14F-4D97-AF65-F5344CB8AC3E}">
        <p14:creationId xmlns:p14="http://schemas.microsoft.com/office/powerpoint/2010/main" val="2820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algn="r"/>
            <a:r>
              <a:rPr lang="it-IT" sz="4400" dirty="0" err="1">
                <a:solidFill>
                  <a:srgbClr val="125E89"/>
                </a:solidFill>
                <a:latin typeface="Calibri"/>
              </a:rPr>
              <a:t>Vizualization</a:t>
            </a:r>
            <a:r>
              <a:rPr lang="it-IT" sz="4400" dirty="0">
                <a:solidFill>
                  <a:srgbClr val="125E89"/>
                </a:solidFill>
                <a:latin typeface="Calibri"/>
              </a:rPr>
              <a:t> Plan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/>
          </p:nvPr>
        </p:nvSpPr>
        <p:spPr>
          <a:xfrm>
            <a:off x="538480" y="4122025"/>
            <a:ext cx="8229240" cy="572093"/>
          </a:xfrm>
        </p:spPr>
        <p:txBody>
          <a:bodyPr>
            <a:noAutofit/>
          </a:bodyPr>
          <a:lstStyle/>
          <a:p>
            <a:pPr lvl="1">
              <a:buBlip>
                <a:blip r:embed="rId2"/>
              </a:buBlip>
            </a:pPr>
            <a:r>
              <a:rPr lang="it-IT" sz="3200" dirty="0" smtClean="0">
                <a:solidFill>
                  <a:srgbClr val="125E89"/>
                </a:solidFill>
                <a:latin typeface="Calibri"/>
              </a:rPr>
              <a:t>Having facilities to easealy build up front-ends, internally and externally, to the e-infrastructure</a:t>
            </a:r>
            <a:r>
              <a:rPr lang="en-GB" sz="3200" dirty="0" smtClean="0">
                <a:solidFill>
                  <a:srgbClr val="125E89"/>
                </a:solidFill>
                <a:latin typeface="Calibri"/>
              </a:rPr>
              <a:t>.</a:t>
            </a:r>
          </a:p>
          <a:p>
            <a:pPr lvl="1">
              <a:buBlip>
                <a:blip r:embed="rId2"/>
              </a:buBlip>
            </a:pPr>
            <a:r>
              <a:rPr lang="it-IT" sz="3200" dirty="0" smtClean="0">
                <a:solidFill>
                  <a:srgbClr val="125E89"/>
                </a:solidFill>
                <a:latin typeface="Calibri"/>
              </a:rPr>
              <a:t>H</a:t>
            </a:r>
            <a:r>
              <a:rPr lang="en-GB" sz="3200" dirty="0" err="1">
                <a:solidFill>
                  <a:srgbClr val="125E89"/>
                </a:solidFill>
                <a:latin typeface="Calibri"/>
              </a:rPr>
              <a:t>aving</a:t>
            </a:r>
            <a:r>
              <a:rPr lang="en-GB" sz="3200" dirty="0">
                <a:solidFill>
                  <a:srgbClr val="125E89"/>
                </a:solidFill>
                <a:latin typeface="Calibri"/>
              </a:rPr>
              <a:t> facilities to build up reports based on </a:t>
            </a:r>
            <a:r>
              <a:rPr lang="en-GB" sz="3200" dirty="0" err="1">
                <a:solidFill>
                  <a:srgbClr val="125E89"/>
                </a:solidFill>
                <a:latin typeface="Calibri"/>
              </a:rPr>
              <a:t>DataMiner</a:t>
            </a:r>
            <a:r>
              <a:rPr lang="en-GB" sz="3200" dirty="0">
                <a:solidFill>
                  <a:srgbClr val="125E89"/>
                </a:solidFill>
                <a:latin typeface="Calibri"/>
              </a:rPr>
              <a:t> </a:t>
            </a:r>
            <a:r>
              <a:rPr lang="en-GB" sz="3200" dirty="0" err="1">
                <a:solidFill>
                  <a:srgbClr val="125E89"/>
                </a:solidFill>
                <a:latin typeface="Calibri"/>
              </a:rPr>
              <a:t>algorythms</a:t>
            </a:r>
            <a:r>
              <a:rPr lang="en-GB" sz="3200" dirty="0">
                <a:solidFill>
                  <a:srgbClr val="125E89"/>
                </a:solidFill>
                <a:latin typeface="Calibri"/>
              </a:rPr>
              <a:t>.</a:t>
            </a:r>
            <a:endParaRPr lang="it-IT" sz="3200" dirty="0">
              <a:solidFill>
                <a:srgbClr val="125E8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23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algn="r"/>
            <a:r>
              <a:rPr lang="it-IT" sz="4400" dirty="0" err="1">
                <a:solidFill>
                  <a:srgbClr val="125E89"/>
                </a:solidFill>
                <a:latin typeface="Calibri"/>
              </a:rPr>
              <a:t>Vizualization</a:t>
            </a:r>
            <a:r>
              <a:rPr lang="it-IT" sz="4400" dirty="0">
                <a:solidFill>
                  <a:srgbClr val="125E89"/>
                </a:solidFill>
                <a:latin typeface="Calibri"/>
              </a:rPr>
              <a:t> Progress</a:t>
            </a:r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298758" y="1543876"/>
            <a:ext cx="85461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Blip>
                <a:blip r:embed="rId2"/>
              </a:buBlip>
            </a:pPr>
            <a:r>
              <a:rPr lang="it-IT" sz="2800" dirty="0">
                <a:solidFill>
                  <a:srgbClr val="125E89"/>
                </a:solidFill>
                <a:latin typeface="Calibri"/>
              </a:rPr>
              <a:t>Rstudio Notebooks </a:t>
            </a:r>
            <a:r>
              <a:rPr lang="it-IT" sz="2800" dirty="0" smtClean="0">
                <a:solidFill>
                  <a:srgbClr val="125E89"/>
                </a:solidFill>
                <a:latin typeface="Calibri"/>
              </a:rPr>
              <a:t>to </a:t>
            </a:r>
            <a:r>
              <a:rPr lang="it-IT" sz="2800" dirty="0">
                <a:solidFill>
                  <a:srgbClr val="125E89"/>
                </a:solidFill>
                <a:latin typeface="Calibri"/>
              </a:rPr>
              <a:t>generate basic CMSY reports based on Rcode that connects to the WPS and runs the CMSY algorythm.</a:t>
            </a:r>
          </a:p>
          <a:p>
            <a:pPr lvl="1">
              <a:buBlip>
                <a:blip r:embed="rId2"/>
              </a:buBlip>
            </a:pPr>
            <a:r>
              <a:rPr lang="it-IT" sz="2800" dirty="0">
                <a:solidFill>
                  <a:srgbClr val="125E89"/>
                </a:solidFill>
                <a:latin typeface="Calibri"/>
              </a:rPr>
              <a:t>Working on the SS3 </a:t>
            </a:r>
            <a:r>
              <a:rPr lang="it-IT" sz="2800" dirty="0" smtClean="0">
                <a:solidFill>
                  <a:srgbClr val="125E89"/>
                </a:solidFill>
                <a:latin typeface="Calibri"/>
              </a:rPr>
              <a:t>integration with NOAA/WECAFC</a:t>
            </a:r>
            <a:endParaRPr lang="it-IT" sz="2800" dirty="0">
              <a:solidFill>
                <a:srgbClr val="125E89"/>
              </a:solidFill>
              <a:latin typeface="Calibri"/>
            </a:endParaRPr>
          </a:p>
          <a:p>
            <a:pPr lvl="1">
              <a:buBlip>
                <a:blip r:embed="rId2"/>
              </a:buBlip>
            </a:pPr>
            <a:r>
              <a:rPr lang="it-IT" sz="2800" dirty="0">
                <a:solidFill>
                  <a:srgbClr val="125E89"/>
                </a:solidFill>
                <a:latin typeface="Calibri"/>
              </a:rPr>
              <a:t>Working with IRD on visualization tools based on OpenCPU/WPS. </a:t>
            </a:r>
          </a:p>
          <a:p>
            <a:pPr lvl="2">
              <a:buBlip>
                <a:blip r:embed="rId2"/>
              </a:buBlip>
            </a:pPr>
            <a:r>
              <a:rPr lang="it-IT" sz="2800" dirty="0">
                <a:solidFill>
                  <a:srgbClr val="125E89"/>
                </a:solidFill>
                <a:latin typeface="Calibri"/>
              </a:rPr>
              <a:t>At the moment there </a:t>
            </a:r>
            <a:r>
              <a:rPr lang="it-IT" sz="2800" dirty="0" smtClean="0">
                <a:solidFill>
                  <a:srgbClr val="125E89"/>
                </a:solidFill>
                <a:latin typeface="Calibri"/>
              </a:rPr>
              <a:t>we miss </a:t>
            </a:r>
            <a:r>
              <a:rPr lang="it-IT" sz="2800" dirty="0" smtClean="0">
                <a:solidFill>
                  <a:srgbClr val="125E89"/>
                </a:solidFill>
                <a:latin typeface="Calibri"/>
              </a:rPr>
              <a:t>dynamics </a:t>
            </a:r>
            <a:r>
              <a:rPr lang="it-IT" sz="2800" dirty="0">
                <a:solidFill>
                  <a:srgbClr val="125E89"/>
                </a:solidFill>
                <a:latin typeface="Calibri"/>
              </a:rPr>
              <a:t>that we are trying to compensate using ad-hoc Rcode disseminated by the Data Miner even though the OpenCPU approach might be preferable.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5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dirty="0" err="1">
                <a:solidFill>
                  <a:srgbClr val="125E89"/>
                </a:solidFill>
                <a:latin typeface="Calibri"/>
              </a:rPr>
              <a:t>Vizualization</a:t>
            </a:r>
            <a:r>
              <a:rPr lang="it-IT" dirty="0">
                <a:solidFill>
                  <a:srgbClr val="125E89"/>
                </a:solidFill>
                <a:latin typeface="Calibri"/>
              </a:rPr>
              <a:t> </a:t>
            </a:r>
            <a:r>
              <a:rPr lang="it-IT" dirty="0" err="1">
                <a:solidFill>
                  <a:srgbClr val="125E89"/>
                </a:solidFill>
                <a:latin typeface="Calibri"/>
              </a:rPr>
              <a:t>Actions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/>
          </p:nvPr>
        </p:nvSpPr>
        <p:spPr>
          <a:xfrm>
            <a:off x="457200" y="1916854"/>
            <a:ext cx="8229240" cy="3665306"/>
          </a:xfrm>
        </p:spPr>
        <p:txBody>
          <a:bodyPr/>
          <a:lstStyle/>
          <a:p>
            <a:pPr lvl="1">
              <a:buBlip>
                <a:blip r:embed="rId2"/>
              </a:buBlip>
            </a:pPr>
            <a:r>
              <a:rPr lang="it-IT" sz="3200" dirty="0" smtClean="0">
                <a:solidFill>
                  <a:srgbClr val="125E89"/>
                </a:solidFill>
                <a:latin typeface="Calibri"/>
                <a:ea typeface="+mj-ea"/>
                <a:cs typeface="+mj-cs"/>
              </a:rPr>
              <a:t>OpenCPU clustered in the e-infrastructure with facilities to let users install their own packages (like in Rstudio instances)</a:t>
            </a:r>
          </a:p>
          <a:p>
            <a:pPr lvl="1">
              <a:buBlip>
                <a:blip r:embed="rId2"/>
              </a:buBlip>
            </a:pPr>
            <a:r>
              <a:rPr lang="it-IT" sz="3200" dirty="0" smtClean="0">
                <a:solidFill>
                  <a:srgbClr val="125E89"/>
                </a:solidFill>
                <a:latin typeface="Calibri"/>
                <a:ea typeface="+mj-ea"/>
                <a:cs typeface="+mj-cs"/>
              </a:rPr>
              <a:t>Usage </a:t>
            </a:r>
            <a:r>
              <a:rPr lang="it-IT" sz="3200" dirty="0">
                <a:solidFill>
                  <a:srgbClr val="125E89"/>
                </a:solidFill>
                <a:latin typeface="Calibri"/>
                <a:ea typeface="+mj-ea"/>
                <a:cs typeface="+mj-cs"/>
              </a:rPr>
              <a:t>of Rstudio Notebooks available since Rstudio version 1.0 (currently version 0.99 is available in the RPrototypeLab)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5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469076" y="3634317"/>
            <a:ext cx="8229240" cy="1145160"/>
          </a:xfrm>
        </p:spPr>
        <p:txBody>
          <a:bodyPr/>
          <a:lstStyle/>
          <a:p>
            <a:pPr fontAlgn="base"/>
            <a:r>
              <a:rPr lang="en-US" dirty="0" err="1"/>
              <a:t>Hav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god dag</a:t>
            </a:r>
          </a:p>
        </p:txBody>
      </p:sp>
    </p:spTree>
    <p:extLst>
      <p:ext uri="{BB962C8B-B14F-4D97-AF65-F5344CB8AC3E}">
        <p14:creationId xmlns:p14="http://schemas.microsoft.com/office/powerpoint/2010/main" val="16694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2133720" y="333295"/>
            <a:ext cx="655236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4400" dirty="0">
                <a:solidFill>
                  <a:srgbClr val="125E89"/>
                </a:solidFill>
                <a:latin typeface="Calibri"/>
              </a:rPr>
              <a:t>Topics</a:t>
            </a:r>
            <a:endParaRPr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76828000"/>
              </p:ext>
            </p:extLst>
          </p:nvPr>
        </p:nvGraphicFramePr>
        <p:xfrm>
          <a:off x="457200" y="2101755"/>
          <a:ext cx="8228880" cy="446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2133720" y="274680"/>
            <a:ext cx="6552360" cy="1142280"/>
          </a:xfrm>
          <a:prstGeom prst="rect">
            <a:avLst/>
          </a:prstGeom>
          <a:noFill/>
          <a:ln>
            <a:noFill/>
          </a:ln>
        </p:spPr>
      </p:sp>
      <p:sp>
        <p:nvSpPr>
          <p:cNvPr id="174" name="CustomShape 2"/>
          <p:cNvSpPr/>
          <p:nvPr/>
        </p:nvSpPr>
        <p:spPr>
          <a:xfrm>
            <a:off x="457200" y="1623646"/>
            <a:ext cx="8228880" cy="4525200"/>
          </a:xfrm>
          <a:prstGeom prst="rect">
            <a:avLst/>
          </a:prstGeom>
          <a:noFill/>
          <a:ln>
            <a:noFill/>
          </a:ln>
        </p:spPr>
      </p:sp>
      <p:sp>
        <p:nvSpPr>
          <p:cNvPr id="175" name="TextShape 3"/>
          <p:cNvSpPr txBox="1"/>
          <p:nvPr/>
        </p:nvSpPr>
        <p:spPr>
          <a:xfrm>
            <a:off x="457560" y="3770142"/>
            <a:ext cx="8229240" cy="1716258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endParaRPr lang="en-US" sz="3200" dirty="0">
              <a:solidFill>
                <a:srgbClr val="125E89"/>
              </a:solidFill>
              <a:latin typeface="Calibri"/>
              <a:ea typeface="Droid Sans Fallb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4840" y="3217224"/>
            <a:ext cx="668613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Regional Database</a:t>
            </a:r>
          </a:p>
        </p:txBody>
      </p:sp>
      <p:sp>
        <p:nvSpPr>
          <p:cNvPr id="2" name="Rectangle 1"/>
          <p:cNvSpPr/>
          <p:nvPr/>
        </p:nvSpPr>
        <p:spPr>
          <a:xfrm>
            <a:off x="1266571" y="3985239"/>
            <a:ext cx="7042668" cy="965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 To collate (third party) country data from excel applications in a shared and harmonized Caribbean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469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377387" y="274680"/>
            <a:ext cx="7308693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0" lvl="1" algn="r"/>
            <a:r>
              <a:rPr lang="en-US" sz="4400" dirty="0" smtClean="0">
                <a:solidFill>
                  <a:srgbClr val="125E89"/>
                </a:solidFill>
                <a:latin typeface="Calibri"/>
              </a:rPr>
              <a:t>RDB</a:t>
            </a:r>
            <a:r>
              <a:rPr lang="en-US" sz="4400" dirty="0" smtClean="0">
                <a:solidFill>
                  <a:srgbClr val="125E89"/>
                </a:solidFill>
                <a:latin typeface="Calibri"/>
              </a:rPr>
              <a:t> </a:t>
            </a:r>
            <a:r>
              <a:rPr lang="en-US" sz="4400" dirty="0">
                <a:solidFill>
                  <a:srgbClr val="125E89"/>
                </a:solidFill>
                <a:latin typeface="Calibri"/>
              </a:rPr>
              <a:t>data COLLATION tool</a:t>
            </a:r>
          </a:p>
          <a:p>
            <a:pPr marL="0" lvl="1" algn="r"/>
            <a:endParaRPr dirty="0"/>
          </a:p>
        </p:txBody>
      </p:sp>
      <p:sp>
        <p:nvSpPr>
          <p:cNvPr id="8" name="CustomShape 2"/>
          <p:cNvSpPr/>
          <p:nvPr/>
        </p:nvSpPr>
        <p:spPr>
          <a:xfrm>
            <a:off x="457200" y="1600200"/>
            <a:ext cx="8358290" cy="11893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3200" dirty="0">
                <a:solidFill>
                  <a:srgbClr val="125E89"/>
                </a:solidFill>
                <a:latin typeface="Calibri"/>
                <a:ea typeface="Droid Sans Fallback"/>
              </a:rPr>
              <a:t> Collation: Few users, preformatted tables</a:t>
            </a:r>
          </a:p>
          <a:p>
            <a:pPr lvl="1">
              <a:buBlip>
                <a:blip r:embed="rId2"/>
              </a:buBlip>
            </a:pPr>
            <a:r>
              <a:rPr lang="en-US" sz="3200" dirty="0">
                <a:solidFill>
                  <a:srgbClr val="125E89"/>
                </a:solidFill>
                <a:latin typeface="Calibri"/>
                <a:ea typeface="Droid Sans Fallback"/>
              </a:rPr>
              <a:t>Catch and effort (species, sites, gear, </a:t>
            </a:r>
            <a:r>
              <a:rPr lang="en-US" sz="3200" dirty="0" err="1">
                <a:solidFill>
                  <a:srgbClr val="125E89"/>
                </a:solidFill>
                <a:latin typeface="Calibri"/>
                <a:ea typeface="Droid Sans Fallback"/>
              </a:rPr>
              <a:t>etc</a:t>
            </a:r>
            <a:r>
              <a:rPr lang="en-US" sz="3200" dirty="0">
                <a:solidFill>
                  <a:srgbClr val="125E89"/>
                </a:solidFill>
                <a:latin typeface="Calibri"/>
                <a:ea typeface="Droid Sans Fallback"/>
              </a:rPr>
              <a:t>)</a:t>
            </a:r>
          </a:p>
          <a:p>
            <a:pPr lvl="1">
              <a:buBlip>
                <a:blip r:embed="rId2"/>
              </a:buBlip>
            </a:pPr>
            <a:r>
              <a:rPr lang="en-US" sz="3200" dirty="0">
                <a:solidFill>
                  <a:srgbClr val="125E89"/>
                </a:solidFill>
                <a:latin typeface="Calibri"/>
                <a:ea typeface="Droid Sans Fallback"/>
              </a:rPr>
              <a:t>Users are not IT Staff </a:t>
            </a:r>
            <a:r>
              <a:rPr lang="en-US" sz="3200" dirty="0" smtClean="0">
                <a:solidFill>
                  <a:srgbClr val="125E89"/>
                </a:solidFill>
                <a:latin typeface="Calibri"/>
                <a:ea typeface="Droid Sans Fallback"/>
              </a:rPr>
              <a:t>but “users”</a:t>
            </a:r>
            <a:endParaRPr lang="en-US" sz="3200" dirty="0">
              <a:solidFill>
                <a:srgbClr val="125E89"/>
              </a:solidFill>
              <a:latin typeface="Calibri"/>
              <a:ea typeface="Droid Sans Fallback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4" y="4050061"/>
            <a:ext cx="3214159" cy="2353888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3436845">
            <a:off x="3623247" y="4796822"/>
            <a:ext cx="559946" cy="1780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523027" cy="666812"/>
          </a:xfrm>
        </p:spPr>
        <p:txBody>
          <a:bodyPr/>
          <a:lstStyle/>
          <a:p>
            <a:pPr algn="r"/>
            <a:r>
              <a:rPr lang="en-US" dirty="0" smtClean="0"/>
              <a:t>A template driven data flow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32" y="1345213"/>
            <a:ext cx="6504126" cy="490105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723332" y="1345213"/>
            <a:ext cx="8229240" cy="397764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58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523027" cy="666812"/>
          </a:xfrm>
        </p:spPr>
        <p:txBody>
          <a:bodyPr/>
          <a:lstStyle/>
          <a:p>
            <a:pPr algn="r"/>
            <a:r>
              <a:rPr lang="en-US" dirty="0" smtClean="0"/>
              <a:t>Pre-defined templates </a:t>
            </a:r>
            <a:br>
              <a:rPr lang="en-US" dirty="0" smtClean="0"/>
            </a:br>
            <a:r>
              <a:rPr lang="en-US" dirty="0" smtClean="0"/>
              <a:t>for end-users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723332" y="1345213"/>
            <a:ext cx="8229240" cy="397764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1600200"/>
            <a:ext cx="74390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523027" cy="666812"/>
          </a:xfrm>
        </p:spPr>
        <p:txBody>
          <a:bodyPr/>
          <a:lstStyle/>
          <a:p>
            <a:pPr algn="r"/>
            <a:r>
              <a:rPr lang="en-US" sz="3600" dirty="0" smtClean="0"/>
              <a:t>Only allow data that fits template </a:t>
            </a:r>
            <a:br>
              <a:rPr lang="en-US" sz="3600" dirty="0" smtClean="0"/>
            </a:br>
            <a:r>
              <a:rPr lang="en-US" sz="3600" dirty="0" smtClean="0"/>
              <a:t>Reject anything that misfits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723332" y="1345213"/>
            <a:ext cx="8229240" cy="397764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1417700"/>
            <a:ext cx="6385588" cy="482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1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523027" cy="666812"/>
          </a:xfrm>
        </p:spPr>
        <p:txBody>
          <a:bodyPr/>
          <a:lstStyle/>
          <a:p>
            <a:pPr algn="r"/>
            <a:r>
              <a:rPr lang="en-US" sz="3600" dirty="0" smtClean="0"/>
              <a:t>Bad data: Good message</a:t>
            </a:r>
            <a:br>
              <a:rPr lang="en-US" sz="3600" dirty="0" smtClean="0"/>
            </a:br>
            <a:r>
              <a:rPr lang="en-US" sz="3600" dirty="0" smtClean="0"/>
              <a:t>Help users understand their mistakes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723332" y="1345213"/>
            <a:ext cx="8229240" cy="397764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12" y="1497344"/>
            <a:ext cx="6835325" cy="51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6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2133720" y="274680"/>
            <a:ext cx="6552360" cy="1142280"/>
          </a:xfrm>
          <a:prstGeom prst="rect">
            <a:avLst/>
          </a:prstGeom>
          <a:noFill/>
          <a:ln>
            <a:noFill/>
          </a:ln>
        </p:spPr>
      </p:sp>
      <p:sp>
        <p:nvSpPr>
          <p:cNvPr id="17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TextBox 12"/>
          <p:cNvSpPr txBox="1"/>
          <p:nvPr/>
        </p:nvSpPr>
        <p:spPr>
          <a:xfrm>
            <a:off x="1723292" y="3297114"/>
            <a:ext cx="6072555" cy="4247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>
                <a:solidFill>
                  <a:schemeClr val="bg1"/>
                </a:solidFill>
              </a:rPr>
              <a:t>Priority Models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6432" y="4000293"/>
            <a:ext cx="6459416" cy="965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>
                <a:solidFill>
                  <a:srgbClr val="125E89"/>
                </a:solidFill>
                <a:latin typeface="Calibri"/>
                <a:ea typeface="Droid Sans Fallback"/>
              </a:rPr>
              <a:t> To analyze user uploaded content, TabMan queries,  R-data or WS data with </a:t>
            </a:r>
            <a:r>
              <a:rPr lang="en-US" sz="2000" u="sng" dirty="0">
                <a:solidFill>
                  <a:srgbClr val="125E89"/>
                </a:solidFill>
                <a:latin typeface="Calibri"/>
                <a:ea typeface="Droid Sans Fallback"/>
              </a:rPr>
              <a:t>any programming language</a:t>
            </a:r>
            <a:endParaRPr lang="it-IT" sz="3600" u="sng" dirty="0"/>
          </a:p>
        </p:txBody>
      </p:sp>
    </p:spTree>
    <p:extLst>
      <p:ext uri="{BB962C8B-B14F-4D97-AF65-F5344CB8AC3E}">
        <p14:creationId xmlns:p14="http://schemas.microsoft.com/office/powerpoint/2010/main" val="18889252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357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DejaVu Sans</vt:lpstr>
      <vt:lpstr>Droid Sans Fallback</vt:lpstr>
      <vt:lpstr>StarSymbol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A template driven data flow</vt:lpstr>
      <vt:lpstr>Pre-defined templates  for end-users</vt:lpstr>
      <vt:lpstr>Only allow data that fits template  Reject anything that misfits</vt:lpstr>
      <vt:lpstr>Bad data: Good message Help users understand their mistakes</vt:lpstr>
      <vt:lpstr>PowerPoint Presentation</vt:lpstr>
      <vt:lpstr>PowerPoint Presentation</vt:lpstr>
      <vt:lpstr>PowerPoint Presentation</vt:lpstr>
      <vt:lpstr>PowerPoint Presentation</vt:lpstr>
      <vt:lpstr>Vizualization Plan</vt:lpstr>
      <vt:lpstr>Vizualization Progress</vt:lpstr>
      <vt:lpstr>Vizualization Actions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Ellenbroek, Anton (FIAS)</dc:creator>
  <cp:lastModifiedBy>Ellenbroek, Anton (FIAS)</cp:lastModifiedBy>
  <cp:revision>113</cp:revision>
  <dcterms:modified xsi:type="dcterms:W3CDTF">2017-03-08T22:51:42Z</dcterms:modified>
</cp:coreProperties>
</file>